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9" r:id="rId3"/>
  </p:sldMasterIdLst>
  <p:notesMasterIdLst>
    <p:notesMasterId r:id="rId10"/>
  </p:notesMasterIdLst>
  <p:handoutMasterIdLst>
    <p:handoutMasterId r:id="rId11"/>
  </p:handoutMasterIdLst>
  <p:sldIdLst>
    <p:sldId id="256" r:id="rId4"/>
    <p:sldId id="262" r:id="rId5"/>
    <p:sldId id="263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58D"/>
    <a:srgbClr val="E6F0F7"/>
    <a:srgbClr val="003296"/>
    <a:srgbClr val="001E96"/>
    <a:srgbClr val="000096"/>
    <a:srgbClr val="000080"/>
    <a:srgbClr val="58BF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86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EA83-EC14-45C6-A6AB-2C4F77D5CDCA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A3A1D-27B8-4B36-B273-DF83FBBC06B5}" type="slidenum">
              <a:rPr lang="cs-CZ" smtClean="0"/>
              <a:pPr/>
              <a:t>&lt;#&gt;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4429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BC6-BE6C-4394-8953-E8B111FA9759}" type="datetimeFigureOut">
              <a:rPr lang="cs-CZ" smtClean="0"/>
              <a:pPr/>
              <a:t>18.3.2012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82A8-D305-4D23-AC42-B6E7A1B103A1}" type="slidenum">
              <a:rPr lang="cs-CZ" smtClean="0"/>
              <a:pPr/>
              <a:t>&lt;#&gt;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944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51520" y="5229200"/>
            <a:ext cx="4320000" cy="2880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name</a:t>
            </a:r>
            <a:r>
              <a:rPr lang="cs-CZ" dirty="0" smtClean="0"/>
              <a:t> and </a:t>
            </a:r>
            <a:r>
              <a:rPr lang="cs-CZ" dirty="0" err="1" smtClean="0"/>
              <a:t>surname</a:t>
            </a:r>
            <a:endParaRPr lang="cs-CZ" dirty="0" smtClean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251520" y="4005883"/>
            <a:ext cx="72008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250825" y="4581947"/>
            <a:ext cx="7200900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endParaRPr lang="en-US" noProof="0" dirty="0" smtClean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2" hasCustomPrompt="1"/>
          </p:nvPr>
        </p:nvSpPr>
        <p:spPr>
          <a:xfrm>
            <a:off x="249392" y="5517232"/>
            <a:ext cx="4320000" cy="289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email@invea-tech.com</a:t>
            </a:r>
          </a:p>
        </p:txBody>
      </p:sp>
    </p:spTree>
    <p:extLst>
      <p:ext uri="{BB962C8B-B14F-4D97-AF65-F5344CB8AC3E}">
        <p14:creationId xmlns="" xmlns:p14="http://schemas.microsoft.com/office/powerpoint/2010/main" val="255955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B8B-20B9-4F6D-BCD8-90E707CBF0D0}" type="datetime1">
              <a:rPr lang="en-US" smtClean="0"/>
              <a:pPr/>
              <a:t>3/18/2012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FlowMon © INVEA-TECH 2012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2479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3965-5846-4082-AD8C-CBC462230FDB}" type="datetime1">
              <a:rPr lang="en-US" smtClean="0"/>
              <a:pPr/>
              <a:t>3/18/2012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 smtClean="0"/>
              <a:t>FlowMon</a:t>
            </a:r>
            <a:r>
              <a:rPr lang="cs-CZ" dirty="0" smtClean="0"/>
              <a:t> © INVEA-TECH 2012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4602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endParaRPr lang="en-US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36513"/>
            <a:ext cx="4040188" cy="4422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endParaRPr lang="en-US" noProof="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4400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B1F-E5EE-46C7-9FF2-1E85F8E2708C}" type="datetime1">
              <a:rPr lang="en-US" smtClean="0"/>
              <a:pPr/>
              <a:t>3/18/2012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FlowMon © INVEA-TECH 2012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7276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C5DF-EBFD-40CE-96C9-F3668C47EA45}" type="datetime1">
              <a:rPr lang="en-US" smtClean="0"/>
              <a:pPr/>
              <a:t>3/18/2012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FlowMon © INVEA-TECH 2012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8" y="1813881"/>
            <a:ext cx="3384376" cy="446738"/>
          </a:xfrm>
          <a:prstGeom prst="rect">
            <a:avLst/>
          </a:prstGeom>
        </p:spPr>
      </p:pic>
      <p:sp>
        <p:nvSpPr>
          <p:cNvPr id="7" name="TextovéPole 6"/>
          <p:cNvSpPr txBox="1"/>
          <p:nvPr userDrawn="1"/>
        </p:nvSpPr>
        <p:spPr>
          <a:xfrm>
            <a:off x="539552" y="4581128"/>
            <a:ext cx="33843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0" dirty="0" smtClean="0">
                <a:latin typeface="Arial" pitchFamily="34" charset="0"/>
                <a:cs typeface="Arial" pitchFamily="34" charset="0"/>
              </a:rPr>
              <a:t>INVEA-TECH a.s. </a:t>
            </a:r>
          </a:p>
          <a:p>
            <a:r>
              <a:rPr lang="cs-CZ" sz="2000" b="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cs-CZ" sz="2000" b="0" baseline="0" dirty="0" smtClean="0">
                <a:latin typeface="Arial" pitchFamily="34" charset="0"/>
                <a:cs typeface="Arial" pitchFamily="34" charset="0"/>
              </a:rPr>
              <a:t> Vodárny 2965/2</a:t>
            </a:r>
          </a:p>
          <a:p>
            <a:r>
              <a:rPr lang="cs-CZ" sz="2000" b="0" baseline="0" dirty="0" smtClean="0">
                <a:latin typeface="Arial" pitchFamily="34" charset="0"/>
                <a:cs typeface="Arial" pitchFamily="34" charset="0"/>
              </a:rPr>
              <a:t>616 00  Brno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0" baseline="0" dirty="0" smtClean="0">
                <a:latin typeface="Arial" pitchFamily="34" charset="0"/>
                <a:cs typeface="Arial" pitchFamily="34" charset="0"/>
              </a:rPr>
              <a:t>Czech Republic</a:t>
            </a:r>
          </a:p>
          <a:p>
            <a:r>
              <a:rPr lang="cs-CZ" sz="2000" b="0" baseline="0" dirty="0" smtClean="0">
                <a:latin typeface="Arial" pitchFamily="34" charset="0"/>
                <a:cs typeface="Arial" pitchFamily="34" charset="0"/>
              </a:rPr>
              <a:t>www.invea-tech.com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4283616" y="1852784"/>
            <a:ext cx="44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noProof="0" dirty="0" smtClean="0">
                <a:latin typeface="Calibri" pitchFamily="34" charset="0"/>
                <a:cs typeface="Calibri" pitchFamily="34" charset="0"/>
              </a:rPr>
              <a:t>High-Speed Networking Technology Partner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4778"/>
            <a:ext cx="3888432" cy="260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0197" y="3141216"/>
            <a:ext cx="3095625" cy="431800"/>
          </a:xfrm>
        </p:spPr>
        <p:txBody>
          <a:bodyPr/>
          <a:lstStyle>
            <a:lvl1pPr marL="0" indent="0">
              <a:buNone/>
              <a:defRPr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Name and surname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0271" y="3501008"/>
            <a:ext cx="3095625" cy="431800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email@email.com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15" hasCustomPrompt="1"/>
          </p:nvPr>
        </p:nvSpPr>
        <p:spPr>
          <a:xfrm>
            <a:off x="540271" y="3861048"/>
            <a:ext cx="3095625" cy="4318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mobil</a:t>
            </a:r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64696" cy="730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87384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8032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nadpisů</a:t>
            </a:r>
            <a:r>
              <a:rPr lang="en-US" noProof="0" dirty="0" smtClean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66673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6165304"/>
            <a:ext cx="2699792" cy="356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53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0" y="6525344"/>
            <a:ext cx="9144000" cy="360040"/>
          </a:xfrm>
          <a:prstGeom prst="rect">
            <a:avLst/>
          </a:prstGeom>
          <a:solidFill>
            <a:srgbClr val="E6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styly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textu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err="1" smtClean="0"/>
              <a:t>Druhá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Třetí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Čtvrtá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Pátá</a:t>
            </a:r>
            <a:r>
              <a:rPr lang="en-US" noProof="0" dirty="0" smtClean="0"/>
              <a:t> </a:t>
            </a:r>
            <a:r>
              <a:rPr lang="en-US" noProof="0" dirty="0" err="1" smtClean="0"/>
              <a:t>úroveň</a:t>
            </a:r>
            <a:endParaRPr lang="en-US" noProof="0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" y="-1"/>
            <a:ext cx="9144000" cy="980729"/>
          </a:xfrm>
          <a:prstGeom prst="rect">
            <a:avLst/>
          </a:prstGeom>
          <a:solidFill>
            <a:srgbClr val="063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3122"/>
            <a:ext cx="2232248" cy="294481"/>
          </a:xfrm>
          <a:prstGeom prst="rect">
            <a:avLst/>
          </a:prstGeom>
        </p:spPr>
      </p:pic>
      <p:sp>
        <p:nvSpPr>
          <p:cNvPr id="9" name="Obdélník 8"/>
          <p:cNvSpPr/>
          <p:nvPr userDrawn="1"/>
        </p:nvSpPr>
        <p:spPr>
          <a:xfrm>
            <a:off x="-2724" y="950977"/>
            <a:ext cx="9144001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64696" cy="730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Kliknutím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14" name="Obdélník 13"/>
          <p:cNvSpPr/>
          <p:nvPr userDrawn="1"/>
        </p:nvSpPr>
        <p:spPr>
          <a:xfrm>
            <a:off x="-2" y="6507344"/>
            <a:ext cx="9144001" cy="180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23528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fld id="{D060E861-79DB-4DBF-AC5F-2008A059BFE0}" type="datetime1">
              <a:rPr lang="en-US" smtClean="0"/>
              <a:pPr/>
              <a:t>3/18/2012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1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FlowMon © INVEA-TECH 2012</a:t>
            </a:r>
            <a:endParaRPr lang="cs-CZ" dirty="0"/>
          </a:p>
        </p:txBody>
      </p:sp>
      <p:sp>
        <p:nvSpPr>
          <p:cNvPr id="12" name="Obdélník 11"/>
          <p:cNvSpPr/>
          <p:nvPr userDrawn="1"/>
        </p:nvSpPr>
        <p:spPr>
          <a:xfrm>
            <a:off x="-2725" y="1052736"/>
            <a:ext cx="9144001" cy="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7505461" y="6525344"/>
            <a:ext cx="1315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95577D3-44A7-44B4-9014-A2C89426FF95}" type="slidenum">
              <a:rPr lang="cs-CZ" sz="1400" smtClean="0"/>
              <a:pPr algn="r"/>
              <a:t>&lt;#&gt;</a:t>
            </a:fld>
            <a:r>
              <a:rPr lang="cs-CZ" sz="1400" dirty="0" smtClean="0"/>
              <a:t>/6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10175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78" r:id="rId3"/>
    <p:sldLayoutId id="2147483672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58000"/>
        <a:buFont typeface="Wingdings" pitchFamily="2" charset="2"/>
        <a:buChar char="q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8415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51520" y="4005883"/>
            <a:ext cx="8640960" cy="576262"/>
          </a:xfrm>
        </p:spPr>
        <p:txBody>
          <a:bodyPr/>
          <a:lstStyle/>
          <a:p>
            <a:r>
              <a:rPr lang="cs-CZ" dirty="0" smtClean="0"/>
              <a:t>Flow Monitoring </a:t>
            </a:r>
            <a:r>
              <a:rPr lang="en-US" dirty="0" smtClean="0"/>
              <a:t>&amp; NBA vs. SNMP, IPS…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altLang="en-US" dirty="0" smtClean="0"/>
              <a:t>技術概要比較資料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781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Overview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B8B-20B9-4F6D-BCD8-90E707CBF0D0}" type="datetime1">
              <a:rPr lang="en-US" smtClean="0"/>
              <a:pPr/>
              <a:t>3/18/2012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FlowMon © INVEA-TECH 2012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5600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94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</a:t>
            </a:r>
            <a:r>
              <a:rPr lang="ja-JP" altLang="en-US" dirty="0" smtClean="0"/>
              <a:t>と</a:t>
            </a:r>
            <a:r>
              <a:rPr lang="en-US" dirty="0" smtClean="0"/>
              <a:t> SNMP</a:t>
            </a:r>
            <a:r>
              <a:rPr lang="ja-JP" altLang="en-US" dirty="0" smtClean="0"/>
              <a:t>の比較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 </a:t>
            </a:r>
            <a:r>
              <a:rPr lang="ja-JP" altLang="en-US" dirty="0" smtClean="0"/>
              <a:t>監視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57200" y="1836513"/>
            <a:ext cx="4040188" cy="4616823"/>
          </a:xfrm>
        </p:spPr>
        <p:txBody>
          <a:bodyPr>
            <a:normAutofit lnSpcReduction="10000"/>
          </a:bodyPr>
          <a:lstStyle/>
          <a:p>
            <a:r>
              <a:rPr lang="ja-JP" altLang="en-US" sz="2000" dirty="0" smtClean="0"/>
              <a:t>誰が、誰と、いつ、どれぐらい長く、どれぐらい多くのデーターを</a:t>
            </a:r>
            <a:endParaRPr lang="en-US" sz="2000" dirty="0" smtClean="0"/>
          </a:p>
          <a:p>
            <a:r>
              <a:rPr lang="ja-JP" altLang="en-US" sz="2000" dirty="0" smtClean="0"/>
              <a:t>ネットワーク上で何がおこっているのかについて完璧に見渡す</a:t>
            </a:r>
            <a:endParaRPr lang="en-US" sz="2000" dirty="0" smtClean="0"/>
          </a:p>
          <a:p>
            <a:r>
              <a:rPr lang="ja-JP" altLang="en-US" sz="2000" dirty="0" smtClean="0"/>
              <a:t>どの通信に対しても、掘り下げて監視可能</a:t>
            </a:r>
            <a:endParaRPr lang="en-US" sz="2000" dirty="0" smtClean="0"/>
          </a:p>
          <a:p>
            <a:r>
              <a:rPr lang="ja-JP" altLang="en-US" sz="2000" dirty="0" smtClean="0"/>
              <a:t>効果的なトラブルシューティング　</a:t>
            </a:r>
            <a:r>
              <a:rPr lang="en-US" sz="2000" dirty="0" smtClean="0"/>
              <a:t> </a:t>
            </a:r>
            <a:r>
              <a:rPr lang="ja-JP" altLang="en-US" sz="2000" dirty="0" smtClean="0"/>
              <a:t>⇒</a:t>
            </a:r>
            <a:r>
              <a:rPr lang="en-US" sz="2000" dirty="0" smtClean="0"/>
              <a:t> </a:t>
            </a:r>
            <a:r>
              <a:rPr lang="ja-JP" altLang="en-US" sz="2000" dirty="0" smtClean="0"/>
              <a:t>ほとんどのネットワーク問題を解決可能</a:t>
            </a:r>
            <a:endParaRPr lang="en-US" sz="2000" dirty="0" smtClean="0"/>
          </a:p>
          <a:p>
            <a:r>
              <a:rPr lang="ja-JP" altLang="en-US" sz="2000" dirty="0" smtClean="0"/>
              <a:t>さらに</a:t>
            </a:r>
            <a:endParaRPr lang="en-US" sz="2000" dirty="0" smtClean="0"/>
          </a:p>
          <a:p>
            <a:pPr lvl="1"/>
            <a:r>
              <a:rPr lang="ja-JP" altLang="en-US" sz="1600" dirty="0" smtClean="0"/>
              <a:t>ネットワーク最適化のための情報</a:t>
            </a:r>
            <a:endParaRPr lang="cs-CZ" sz="1600" dirty="0" smtClean="0"/>
          </a:p>
          <a:p>
            <a:pPr lvl="1"/>
            <a:r>
              <a:rPr lang="ja-JP" altLang="en-US" sz="1600" dirty="0" smtClean="0"/>
              <a:t>パフォーマンス監視</a:t>
            </a:r>
            <a:endParaRPr lang="en-US" sz="1600" dirty="0" smtClean="0"/>
          </a:p>
          <a:p>
            <a:pPr lvl="1"/>
            <a:r>
              <a:rPr lang="ja-JP" altLang="en-US" sz="1600" dirty="0" smtClean="0"/>
              <a:t>セキュリティ監視</a:t>
            </a:r>
            <a:endParaRPr lang="en-US" sz="1600" dirty="0" smtClean="0"/>
          </a:p>
          <a:p>
            <a:pPr lvl="1"/>
            <a:r>
              <a:rPr lang="ja-JP" altLang="en-US" sz="1600" dirty="0" smtClean="0"/>
              <a:t>傾向分析</a:t>
            </a:r>
            <a:endParaRPr lang="en-US" sz="1600" dirty="0" smtClean="0"/>
          </a:p>
          <a:p>
            <a:pPr lvl="1"/>
            <a:r>
              <a:rPr lang="en-US" sz="1600" dirty="0" smtClean="0"/>
              <a:t>SLA</a:t>
            </a:r>
          </a:p>
          <a:p>
            <a:pPr lvl="1"/>
            <a:endParaRPr lang="cs-CZ" sz="1600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SNMP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247455" cy="4400798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どれだけのパケットが特定のポートを通過したか</a:t>
            </a:r>
            <a:endParaRPr lang="en-US" sz="2000" dirty="0" smtClean="0"/>
          </a:p>
          <a:p>
            <a:r>
              <a:rPr lang="ja-JP" altLang="en-US" sz="2000" dirty="0" smtClean="0"/>
              <a:t>通信量について基本的な情報のみ</a:t>
            </a:r>
            <a:endParaRPr lang="en-US" sz="2000" dirty="0" smtClean="0"/>
          </a:p>
          <a:p>
            <a:r>
              <a:rPr lang="ja-JP" altLang="en-US" sz="2000" dirty="0" smtClean="0"/>
              <a:t>通信構造については関知せず、通信量のみ</a:t>
            </a:r>
            <a:endParaRPr lang="en-US" sz="2000" dirty="0" smtClean="0"/>
          </a:p>
          <a:p>
            <a:r>
              <a:rPr lang="ja-JP" altLang="en-US" sz="2000" dirty="0" smtClean="0"/>
              <a:t>基本的なトラブルシューティング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4B8B-20B9-4F6D-BCD8-90E707CBF0D0}" type="datetime1">
              <a:rPr lang="en-US" smtClean="0"/>
              <a:pPr/>
              <a:t>3/18/2012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FlowMon © INVEA-TECH 2012</a:t>
            </a:r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64" y="4653136"/>
            <a:ext cx="2304000" cy="174326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92" y="5553336"/>
            <a:ext cx="1774532" cy="9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70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</a:t>
            </a:r>
            <a:r>
              <a:rPr lang="ja-JP" altLang="en-US" dirty="0" smtClean="0"/>
              <a:t>と</a:t>
            </a:r>
            <a:r>
              <a:rPr lang="en-US" dirty="0" smtClean="0"/>
              <a:t> </a:t>
            </a:r>
            <a:r>
              <a:rPr lang="ja-JP" altLang="en-US" dirty="0" smtClean="0"/>
              <a:t>パケット分析の比較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Flow </a:t>
            </a:r>
            <a:r>
              <a:rPr lang="ja-JP" altLang="en-US" dirty="0" smtClean="0"/>
              <a:t>監視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/>
              <a:t>通信レベルでの分析</a:t>
            </a:r>
            <a:r>
              <a:rPr lang="ja-JP" altLang="en-US" sz="2000" dirty="0" smtClean="0"/>
              <a:t>　</a:t>
            </a:r>
            <a:r>
              <a:rPr lang="en-US" sz="2000" dirty="0" smtClean="0"/>
              <a:t>– </a:t>
            </a:r>
            <a:r>
              <a:rPr lang="ja-JP" altLang="en-US" sz="2000" dirty="0" smtClean="0"/>
              <a:t>重要なデータ漏れなく統計情報収集</a:t>
            </a:r>
            <a:endParaRPr lang="en-US" sz="2000" dirty="0" smtClean="0"/>
          </a:p>
          <a:p>
            <a:r>
              <a:rPr lang="ja-JP" altLang="en-US" sz="2000" dirty="0" smtClean="0"/>
              <a:t>ネットワーク全体の長期間監視を展開</a:t>
            </a:r>
            <a:endParaRPr lang="en-US" sz="2000" dirty="0" smtClean="0"/>
          </a:p>
          <a:p>
            <a:r>
              <a:rPr lang="ja-JP" altLang="en-US" sz="2000" dirty="0" smtClean="0"/>
              <a:t>速く、効果的</a:t>
            </a:r>
            <a:endParaRPr lang="en-US" sz="2000" dirty="0" smtClean="0"/>
          </a:p>
          <a:p>
            <a:r>
              <a:rPr lang="ja-JP" altLang="en-US" sz="2000" dirty="0" smtClean="0"/>
              <a:t>ネットワーク全体の俯瞰的考察　及びどの通信に対しても個別に詳細な視点で監視</a:t>
            </a:r>
            <a:endParaRPr lang="en-US" sz="2000" dirty="0" smtClean="0"/>
          </a:p>
          <a:p>
            <a:r>
              <a:rPr lang="ja-JP" altLang="en-US" sz="2000" dirty="0" smtClean="0"/>
              <a:t>特別な専門技術は不要</a:t>
            </a:r>
            <a:endParaRPr lang="en-US" sz="2000" dirty="0" smtClean="0"/>
          </a:p>
          <a:p>
            <a:r>
              <a:rPr lang="ja-JP" altLang="en-US" sz="2000" dirty="0" smtClean="0"/>
              <a:t>暗号化通信に対しても有効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ja-JP" altLang="en-US" dirty="0" smtClean="0"/>
              <a:t>パケット分析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175447" cy="4400798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詳細分析</a:t>
            </a:r>
            <a:r>
              <a:rPr lang="en-US" sz="2000" dirty="0" smtClean="0"/>
              <a:t> </a:t>
            </a:r>
            <a:r>
              <a:rPr lang="en-US" sz="2000" dirty="0" smtClean="0"/>
              <a:t>– </a:t>
            </a:r>
            <a:r>
              <a:rPr lang="ja-JP" altLang="en-US" sz="2000" dirty="0" smtClean="0"/>
              <a:t>パケット単位の分析</a:t>
            </a:r>
            <a:r>
              <a:rPr lang="en-US" sz="2000" dirty="0" smtClean="0"/>
              <a:t> (DPI</a:t>
            </a:r>
            <a:r>
              <a:rPr lang="en-US" sz="2000" dirty="0" smtClean="0"/>
              <a:t>)</a:t>
            </a:r>
          </a:p>
          <a:p>
            <a:r>
              <a:rPr lang="ja-JP" altLang="en-US" sz="2000" dirty="0" smtClean="0"/>
              <a:t>具体的な問題に対する時間と場所を特定した監視</a:t>
            </a:r>
            <a:endParaRPr lang="en-US" sz="2000" dirty="0" smtClean="0"/>
          </a:p>
          <a:p>
            <a:r>
              <a:rPr lang="ja-JP" altLang="en-US" sz="2000" dirty="0" smtClean="0"/>
              <a:t>時間の浪費</a:t>
            </a:r>
            <a:endParaRPr lang="en-US" sz="2000" dirty="0" smtClean="0"/>
          </a:p>
          <a:p>
            <a:r>
              <a:rPr lang="ja-JP" altLang="en-US" sz="2000" dirty="0" smtClean="0"/>
              <a:t>何を探すかを予め知って、膨大なデータを分析する必要あり</a:t>
            </a:r>
            <a:endParaRPr lang="en-US" sz="2000" dirty="0" smtClean="0"/>
          </a:p>
          <a:p>
            <a:r>
              <a:rPr lang="ja-JP" altLang="en-US" sz="2000" dirty="0" smtClean="0"/>
              <a:t>専門技術が必要</a:t>
            </a:r>
            <a:endParaRPr lang="en-US" sz="2000" dirty="0" smtClean="0"/>
          </a:p>
          <a:p>
            <a:r>
              <a:rPr lang="ja-JP" altLang="en-US" sz="2000" dirty="0" smtClean="0"/>
              <a:t>暗号化通信には不向き</a:t>
            </a:r>
            <a:endParaRPr lang="cs-CZ" sz="20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B1F-E5EE-46C7-9FF2-1E85F8E2708C}" type="datetime1">
              <a:rPr lang="en-US" smtClean="0"/>
              <a:pPr/>
              <a:t>3/18/2012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FlowMon © INVEA-TECH 2012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17232"/>
            <a:ext cx="1774532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96" y="5589240"/>
            <a:ext cx="947363" cy="9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5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NBA </a:t>
            </a:r>
            <a:r>
              <a:rPr lang="ja-JP" altLang="en-US" dirty="0" smtClean="0"/>
              <a:t>と</a:t>
            </a:r>
            <a:r>
              <a:rPr lang="en-US" dirty="0" smtClean="0"/>
              <a:t> IPS</a:t>
            </a:r>
            <a:r>
              <a:rPr lang="ja-JP" altLang="en-US" dirty="0" smtClean="0"/>
              <a:t>の比較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5100" dirty="0"/>
              <a:t>NBA </a:t>
            </a:r>
            <a:r>
              <a:rPr lang="cs-CZ" dirty="0"/>
              <a:t>(</a:t>
            </a:r>
            <a:r>
              <a:rPr lang="en-US" dirty="0"/>
              <a:t>Network Behavior Analysis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000" dirty="0" smtClean="0"/>
              <a:t>ふるまいの変化や疑わしい通信を検知</a:t>
            </a:r>
            <a:endParaRPr lang="en-US" sz="2000" dirty="0" smtClean="0"/>
          </a:p>
          <a:p>
            <a:r>
              <a:rPr lang="en-US" sz="2000" dirty="0" smtClean="0"/>
              <a:t>IP</a:t>
            </a:r>
            <a:r>
              <a:rPr lang="ja-JP" altLang="en-US" sz="2000" dirty="0" smtClean="0"/>
              <a:t>統計分析</a:t>
            </a:r>
            <a:endParaRPr lang="en-US" sz="2000" dirty="0" smtClean="0"/>
          </a:p>
          <a:p>
            <a:r>
              <a:rPr lang="ja-JP" altLang="en-US" sz="2000" dirty="0" smtClean="0"/>
              <a:t>新しい脅威、ゼロデイアタックなどの検知</a:t>
            </a:r>
            <a:endParaRPr lang="en-US" sz="2000" dirty="0" smtClean="0"/>
          </a:p>
          <a:p>
            <a:r>
              <a:rPr lang="ja-JP" altLang="en-US" sz="2000" dirty="0" smtClean="0"/>
              <a:t>シグネチャー化は不要</a:t>
            </a:r>
            <a:endParaRPr lang="en-US" sz="2000" dirty="0" smtClean="0"/>
          </a:p>
          <a:p>
            <a:r>
              <a:rPr lang="en-US" sz="2000" dirty="0" smtClean="0"/>
              <a:t>LAN, WAN, </a:t>
            </a:r>
            <a:r>
              <a:rPr lang="ja-JP" altLang="en-US" sz="2000" dirty="0" smtClean="0"/>
              <a:t>周囲の分析</a:t>
            </a:r>
            <a:r>
              <a:rPr lang="en-US" sz="2000" dirty="0" smtClean="0"/>
              <a:t>, </a:t>
            </a:r>
            <a:r>
              <a:rPr lang="ja-JP" altLang="en-US" sz="2000" dirty="0" smtClean="0"/>
              <a:t>会社内部からの脅威も検知</a:t>
            </a:r>
            <a:endParaRPr lang="en-US" sz="2000" dirty="0" smtClean="0"/>
          </a:p>
          <a:p>
            <a:r>
              <a:rPr lang="ja-JP" altLang="en-US" sz="2000" dirty="0" smtClean="0"/>
              <a:t>暗号化通信にも有効</a:t>
            </a:r>
            <a:endParaRPr lang="en-US" sz="2000" dirty="0" smtClean="0"/>
          </a:p>
          <a:p>
            <a:r>
              <a:rPr lang="ja-JP" altLang="en-US" sz="2000" dirty="0" smtClean="0"/>
              <a:t>受動的</a:t>
            </a:r>
            <a:r>
              <a:rPr lang="en-US" sz="2000" dirty="0" smtClean="0"/>
              <a:t> </a:t>
            </a:r>
            <a:r>
              <a:rPr lang="en-US" sz="2000" dirty="0" smtClean="0"/>
              <a:t>– </a:t>
            </a:r>
            <a:r>
              <a:rPr lang="ja-JP" altLang="en-US" sz="2000" dirty="0" smtClean="0"/>
              <a:t>ネットワーク通信に関する情報を網羅的に分析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dirty="0" smtClean="0"/>
              <a:t>IPS</a:t>
            </a:r>
            <a:r>
              <a:rPr lang="en-US" sz="4600" dirty="0"/>
              <a:t> </a:t>
            </a:r>
            <a:r>
              <a:rPr lang="cs-CZ" sz="2900" dirty="0" smtClean="0"/>
              <a:t>(</a:t>
            </a:r>
            <a:r>
              <a:rPr lang="en-US" sz="2900" dirty="0"/>
              <a:t>Intrusion </a:t>
            </a:r>
            <a:r>
              <a:rPr lang="en-US" sz="2900" dirty="0" smtClean="0"/>
              <a:t>Prevention System</a:t>
            </a:r>
            <a:r>
              <a:rPr lang="cs-CZ" sz="2900" dirty="0"/>
              <a:t>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103439" cy="4400798"/>
          </a:xfrm>
        </p:spPr>
        <p:txBody>
          <a:bodyPr>
            <a:normAutofit/>
          </a:bodyPr>
          <a:lstStyle/>
          <a:p>
            <a:r>
              <a:rPr lang="ja-JP" altLang="en-US" sz="2000" dirty="0" smtClean="0"/>
              <a:t>シグネチャー認識された攻撃の検知</a:t>
            </a:r>
            <a:endParaRPr lang="en-US" sz="2000" dirty="0" smtClean="0"/>
          </a:p>
          <a:p>
            <a:r>
              <a:rPr lang="en-US" sz="2000" dirty="0" smtClean="0"/>
              <a:t>L7 </a:t>
            </a:r>
            <a:r>
              <a:rPr lang="ja-JP" altLang="en-US" sz="2000" dirty="0" smtClean="0"/>
              <a:t>アプリケーション分析</a:t>
            </a:r>
            <a:endParaRPr lang="en-US" sz="2000" dirty="0" smtClean="0"/>
          </a:p>
          <a:p>
            <a:r>
              <a:rPr lang="ja-JP" altLang="en-US" sz="2000" dirty="0" smtClean="0"/>
              <a:t>すでに検知済み、認識されている脅威に対してのみ防御</a:t>
            </a:r>
            <a:endParaRPr lang="en-US" sz="2000" dirty="0" smtClean="0"/>
          </a:p>
          <a:p>
            <a:r>
              <a:rPr lang="ja-JP" altLang="en-US" sz="2000" dirty="0" smtClean="0"/>
              <a:t>ベンダーによって防御できる範囲がまちまち</a:t>
            </a:r>
            <a:endParaRPr lang="en-US" sz="2000" dirty="0" smtClean="0"/>
          </a:p>
          <a:p>
            <a:r>
              <a:rPr lang="ja-JP" altLang="en-US" sz="2000" dirty="0" smtClean="0"/>
              <a:t>会社内部の脅威に対しては無力</a:t>
            </a:r>
            <a:endParaRPr lang="en-US" sz="2000" dirty="0" smtClean="0"/>
          </a:p>
          <a:p>
            <a:r>
              <a:rPr lang="ja-JP" altLang="en-US" sz="2000" dirty="0" smtClean="0"/>
              <a:t>暗号化通信には無効</a:t>
            </a:r>
            <a:endParaRPr lang="en-US" sz="2000" dirty="0" smtClean="0"/>
          </a:p>
          <a:p>
            <a:r>
              <a:rPr lang="ja-JP" altLang="en-US" sz="2000" dirty="0" smtClean="0"/>
              <a:t>疑わしい通信をブロック</a:t>
            </a:r>
            <a:endParaRPr lang="en-US" sz="2000" dirty="0" smtClean="0"/>
          </a:p>
          <a:p>
            <a:endParaRPr lang="cs-CZ" sz="20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B1F-E5EE-46C7-9FF2-1E85F8E2708C}" type="datetime1">
              <a:rPr lang="en-US" smtClean="0"/>
              <a:pPr/>
              <a:t>3/18/2012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FlowMon © INVEA-TECH 2012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300247"/>
            <a:ext cx="2588520" cy="120337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661248"/>
            <a:ext cx="1296144" cy="8194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48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C6C9-8307-492A-8033-F86D217B1AAD}" type="datetime1">
              <a:rPr lang="en-US" smtClean="0"/>
              <a:pPr/>
              <a:t>3/18/2012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FlowMon © INVEA-TECH 2012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info</a:t>
            </a:r>
            <a:r>
              <a:rPr lang="cs-CZ" dirty="0" smtClean="0"/>
              <a:t>@invea-tech.com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301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mix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311</Words>
  <Application>Microsoft Office PowerPoint</Application>
  <PresentationFormat>画面に合わせる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9" baseType="lpstr">
      <vt:lpstr>Motiv systému Office</vt:lpstr>
      <vt:lpstr>Vlastní návrh</vt:lpstr>
      <vt:lpstr>Komix</vt:lpstr>
      <vt:lpstr>スライド 1</vt:lpstr>
      <vt:lpstr>Technology Overview</vt:lpstr>
      <vt:lpstr>Flow と SNMPの比較</vt:lpstr>
      <vt:lpstr>Flow と パケット分析の比較</vt:lpstr>
      <vt:lpstr>NBA と IPSの比較</vt:lpstr>
      <vt:lpstr>Thank you for your attention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springl</dc:creator>
  <cp:lastModifiedBy>中西　陽一</cp:lastModifiedBy>
  <cp:revision>80</cp:revision>
  <dcterms:created xsi:type="dcterms:W3CDTF">2011-12-16T09:06:49Z</dcterms:created>
  <dcterms:modified xsi:type="dcterms:W3CDTF">2012-03-18T06:03:14Z</dcterms:modified>
</cp:coreProperties>
</file>